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60" r:id="rId2"/>
    <p:sldId id="270" r:id="rId3"/>
    <p:sldId id="269" r:id="rId4"/>
    <p:sldId id="268" r:id="rId5"/>
    <p:sldId id="327" r:id="rId6"/>
    <p:sldId id="315" r:id="rId7"/>
    <p:sldId id="330" r:id="rId8"/>
    <p:sldId id="328" r:id="rId9"/>
    <p:sldId id="329" r:id="rId10"/>
    <p:sldId id="323" r:id="rId1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F74AACD-0C00-4C09-9EB3-9D6BFF54DB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(240)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866368-9E42-4334-9CFA-4749C062A4E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12/30/2020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CDFB0-663F-4C15-A61B-17BBB15E49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F41819-23E6-487F-B988-1F27089391B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1AAFA8E-9FC7-405C-AEBA-5885AB0FE4E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23390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(240)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12/30/2020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2E9C696-5BC1-474E-AEBE-16A5923D6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4095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EAFEC-4419-43AB-A45A-41BA0D581E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12/30/2020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8D31D-DE05-4094-BF3A-D12B9D4CFB4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519D781-8395-4442-B406-E2AD158175F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(240)</a:t>
            </a:r>
          </a:p>
        </p:txBody>
      </p:sp>
    </p:spTree>
    <p:extLst>
      <p:ext uri="{BB962C8B-B14F-4D97-AF65-F5344CB8AC3E}">
        <p14:creationId xmlns:p14="http://schemas.microsoft.com/office/powerpoint/2010/main" val="2105943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545F3-4C94-4420-BF64-7FFE8063DD6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12/30/2020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2B73F-1758-4F35-BE28-E279D2B0C2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B8D27BE8-0028-481C-BA7F-5F5D16E4388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(240)</a:t>
            </a:r>
          </a:p>
        </p:txBody>
      </p:sp>
    </p:spTree>
    <p:extLst>
      <p:ext uri="{BB962C8B-B14F-4D97-AF65-F5344CB8AC3E}">
        <p14:creationId xmlns:p14="http://schemas.microsoft.com/office/powerpoint/2010/main" val="2088323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500" dirty="0">
              <a:latin typeface="TimesNewRomanPS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A6837D-8E04-4883-9270-E9FBC1F3C4F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12/30/2020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D75C8-836D-4CB9-9B90-C6529E226CA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D2A4EED2-787F-47CA-AA9B-C3FCBED3659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(240)</a:t>
            </a:r>
          </a:p>
        </p:txBody>
      </p:sp>
    </p:spTree>
    <p:extLst>
      <p:ext uri="{BB962C8B-B14F-4D97-AF65-F5344CB8AC3E}">
        <p14:creationId xmlns:p14="http://schemas.microsoft.com/office/powerpoint/2010/main" val="2906445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500" dirty="0">
              <a:latin typeface="TimesNewRomanPS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A17BD-48CF-4F69-A43C-87AD472199F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12/30/2020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B26A3-D02B-4E03-A2F4-74F43EC9B80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1B82B46C-28CB-4170-AD8B-96E91A1E3DD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(240)</a:t>
            </a:r>
          </a:p>
        </p:txBody>
      </p:sp>
    </p:spTree>
    <p:extLst>
      <p:ext uri="{BB962C8B-B14F-4D97-AF65-F5344CB8AC3E}">
        <p14:creationId xmlns:p14="http://schemas.microsoft.com/office/powerpoint/2010/main" val="3978636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500" dirty="0">
              <a:latin typeface="TimesNewRomanPSM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83306">
              <a:defRPr/>
            </a:pPr>
            <a:fld id="{9E395396-3E20-41E1-96D8-CC01158FFDB2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83306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9A419-02E1-47ED-A0FD-793217D0437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12/30/2020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3C9F4-9375-4593-B6ED-7E5E54F8ABA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83DE74F4-E1C9-4524-94BF-CB41D6DF7EE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(240)</a:t>
            </a:r>
          </a:p>
        </p:txBody>
      </p:sp>
    </p:spTree>
    <p:extLst>
      <p:ext uri="{BB962C8B-B14F-4D97-AF65-F5344CB8AC3E}">
        <p14:creationId xmlns:p14="http://schemas.microsoft.com/office/powerpoint/2010/main" val="2383810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0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1" y="4475026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8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5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4947694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0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17820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86907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382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25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6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4" y="1151799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12/31/2020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2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39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8914755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690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12/31/2020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2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80188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12/31/2020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4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697" y="335052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5" y="33029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4" y="1476930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28" y="1482004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77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1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5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9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12/31/2020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598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24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5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3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12/31/2020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6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29" y="37207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0" y="5819528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6" y="668598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499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27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33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3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2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5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5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42910685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3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51785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12/31/2020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4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3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81452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3888" userDrawn="1">
          <p15:clr>
            <a:srgbClr val="F26B43"/>
          </p15:clr>
        </p15:guide>
        <p15:guide id="10" pos="527" userDrawn="1">
          <p15:clr>
            <a:srgbClr val="F26B43"/>
          </p15:clr>
        </p15:guide>
        <p15:guide id="11" pos="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931414"/>
            <a:ext cx="7128364" cy="1448217"/>
          </a:xfrm>
        </p:spPr>
        <p:txBody>
          <a:bodyPr>
            <a:spAutoFit/>
          </a:bodyPr>
          <a:lstStyle/>
          <a:p>
            <a:r>
              <a:rPr lang="en-US" dirty="0"/>
              <a:t>Lesson 13:</a:t>
            </a:r>
            <a:br>
              <a:rPr lang="en-US" dirty="0"/>
            </a:br>
            <a:r>
              <a:rPr lang="en-US" dirty="0"/>
              <a:t>In Jerusalem For the Feast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897056"/>
            <a:ext cx="7128364" cy="1076641"/>
          </a:xfrm>
        </p:spPr>
        <p:txBody>
          <a:bodyPr>
            <a:spAutoFit/>
          </a:bodyPr>
          <a:lstStyle/>
          <a:p>
            <a:r>
              <a:rPr lang="en-US" dirty="0"/>
              <a:t>December 30, 2020</a:t>
            </a:r>
          </a:p>
          <a:p>
            <a:r>
              <a:rPr lang="en-US" sz="2400" dirty="0"/>
              <a:t>“</a:t>
            </a:r>
            <a:r>
              <a:rPr lang="en-US" sz="2400" b="1" dirty="0"/>
              <a:t>Jesus And The Woman Taken In Adultery</a:t>
            </a:r>
            <a:r>
              <a:rPr lang="en-US" sz="2400" dirty="0"/>
              <a:t>”</a:t>
            </a:r>
          </a:p>
          <a:p>
            <a:r>
              <a:rPr lang="en-US" dirty="0"/>
              <a:t>John 8:1-11</a:t>
            </a:r>
          </a:p>
        </p:txBody>
      </p:sp>
    </p:spTree>
    <p:extLst>
      <p:ext uri="{BB962C8B-B14F-4D97-AF65-F5344CB8AC3E}">
        <p14:creationId xmlns:p14="http://schemas.microsoft.com/office/powerpoint/2010/main" val="3447826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B044-A495-4FDE-B341-D8F787F3B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1" y="1537991"/>
            <a:ext cx="7931020" cy="290733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Jesus came that we might become lights through Him!</a:t>
            </a:r>
          </a:p>
          <a:p>
            <a:r>
              <a:rPr lang="en-US" sz="2800" dirty="0">
                <a:solidFill>
                  <a:schemeClr val="tx1"/>
                </a:solidFill>
              </a:rPr>
              <a:t>Matthew 5:14,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You are </a:t>
            </a:r>
            <a:r>
              <a:rPr lang="en-US" sz="2800" i="1" dirty="0">
                <a:solidFill>
                  <a:schemeClr val="tx1"/>
                </a:solidFill>
              </a:rPr>
              <a:t>the light of the world.”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Ephesians 5:7-8, </a:t>
            </a:r>
            <a:r>
              <a:rPr lang="en-US" sz="2800" i="1" dirty="0">
                <a:solidFill>
                  <a:schemeClr val="tx1"/>
                </a:solidFill>
              </a:rPr>
              <a:t>“… </a:t>
            </a:r>
            <a:r>
              <a:rPr lang="en-US" sz="2800" b="1" i="1" dirty="0">
                <a:solidFill>
                  <a:schemeClr val="tx1"/>
                </a:solidFill>
              </a:rPr>
              <a:t>walk</a:t>
            </a:r>
            <a:r>
              <a:rPr lang="en-US" sz="2800" i="1" dirty="0">
                <a:solidFill>
                  <a:schemeClr val="tx1"/>
                </a:solidFill>
              </a:rPr>
              <a:t> as children of light.”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Philippians 2:15, </a:t>
            </a:r>
            <a:r>
              <a:rPr lang="en-US" sz="2800" i="1" dirty="0">
                <a:solidFill>
                  <a:schemeClr val="tx1"/>
                </a:solidFill>
              </a:rPr>
              <a:t>“… you </a:t>
            </a:r>
            <a:r>
              <a:rPr lang="en-US" sz="2800" b="1" i="1" dirty="0">
                <a:solidFill>
                  <a:schemeClr val="tx1"/>
                </a:solidFill>
              </a:rPr>
              <a:t>appear</a:t>
            </a:r>
            <a:r>
              <a:rPr lang="en-US" sz="2800" i="1" dirty="0">
                <a:solidFill>
                  <a:schemeClr val="tx1"/>
                </a:solidFill>
              </a:rPr>
              <a:t> as lights in the world.”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F51F1C8-B2BE-4383-B16B-27FBE1D07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65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59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B485A-DDE5-43E4-90B9-872D2A633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1635504"/>
            <a:ext cx="8331822" cy="4985980"/>
          </a:xfrm>
        </p:spPr>
        <p:txBody>
          <a:bodyPr wrap="square">
            <a:spAutoFit/>
          </a:bodyPr>
          <a:lstStyle/>
          <a:p>
            <a:pPr marL="109728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schemeClr val="tx1"/>
                </a:solidFill>
              </a:rPr>
              <a:t>8:9-11 They all left, beginning with the eldest.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KJV and NKJV </a:t>
            </a:r>
            <a:r>
              <a:rPr lang="en-US" sz="2000" i="1" dirty="0">
                <a:solidFill>
                  <a:schemeClr val="tx1"/>
                </a:solidFill>
              </a:rPr>
              <a:t>“being convicted by their own conscience” </a:t>
            </a:r>
            <a:r>
              <a:rPr lang="en-US" sz="2000" dirty="0">
                <a:solidFill>
                  <a:schemeClr val="tx1"/>
                </a:solidFill>
              </a:rPr>
              <a:t>not in the Greek text.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solidFill>
                  <a:schemeClr val="tx1"/>
                </a:solidFill>
              </a:rPr>
              <a:t>“Beginning with the older ones …” </a:t>
            </a:r>
            <a:r>
              <a:rPr lang="en-US" sz="2000" dirty="0">
                <a:solidFill>
                  <a:schemeClr val="tx1"/>
                </a:solidFill>
              </a:rPr>
              <a:t>either referring to age or rank.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</a:rPr>
              <a:t>NOTE: </a:t>
            </a:r>
            <a:r>
              <a:rPr lang="en-US" sz="2400" dirty="0">
                <a:solidFill>
                  <a:schemeClr val="tx1"/>
                </a:solidFill>
              </a:rPr>
              <a:t>When Jesus said,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Neither do I condemn thee</a:t>
            </a:r>
            <a:r>
              <a:rPr lang="en-US" sz="2400" i="1" dirty="0">
                <a:solidFill>
                  <a:schemeClr val="tx1"/>
                </a:solidFill>
              </a:rPr>
              <a:t> ...” </a:t>
            </a:r>
            <a:r>
              <a:rPr lang="en-US" sz="2400" dirty="0">
                <a:solidFill>
                  <a:schemeClr val="tx1"/>
                </a:solidFill>
              </a:rPr>
              <a:t>Jesus was not implying what the woman had done was right.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Yet, He could not command that she be stoned without witnesses. (Deuteronomy 17:7)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Secondly, He stood prepared to forgive her – </a:t>
            </a:r>
            <a:r>
              <a:rPr lang="en-US" sz="2000" b="1" dirty="0">
                <a:solidFill>
                  <a:schemeClr val="tx1"/>
                </a:solidFill>
              </a:rPr>
              <a:t>if she was willing to repent. (cf. Matthew 9:13; 1 Timothy 2:4; 2 Peter 3:9)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As Lord, He is willing to forgive all sin.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He often forgave sinners while on earth. (cf. Luke 7:47; Matthew 9:2)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Yet, forgiveness is conditioned upon repentance and obedience.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(cf. Luke 13:3; Acts 2:38; 22:16; 1 Corinthians 6:9-11)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D031453-E473-44AD-A0F2-943ACDA6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04" y="362440"/>
            <a:ext cx="7549693" cy="914096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 and the Woman Taken In Adultery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John 8:1-11</a:t>
            </a:r>
          </a:p>
        </p:txBody>
      </p:sp>
    </p:spTree>
    <p:extLst>
      <p:ext uri="{BB962C8B-B14F-4D97-AF65-F5344CB8AC3E}">
        <p14:creationId xmlns:p14="http://schemas.microsoft.com/office/powerpoint/2010/main" val="430264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B485A-DDE5-43E4-90B9-872D2A633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8731" y="1649596"/>
            <a:ext cx="8341444" cy="5047536"/>
          </a:xfrm>
        </p:spPr>
        <p:txBody>
          <a:bodyPr wrap="square">
            <a:spAutoFit/>
          </a:bodyPr>
          <a:lstStyle/>
          <a:p>
            <a:pPr marL="109728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chemeClr val="tx1"/>
                </a:solidFill>
              </a:rPr>
              <a:t>8:9-11 They all left, beginning with the eldest.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chemeClr val="tx1"/>
                </a:solidFill>
              </a:rPr>
              <a:t>Those who continue to sin will reap eternal condemnation (cf. Galatians 5:19-21; Colossians 3:5-14; Revelation 21:8)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i="1" dirty="0">
                <a:solidFill>
                  <a:schemeClr val="tx1"/>
                </a:solidFill>
              </a:rPr>
              <a:t> “I do not condemn you.”</a:t>
            </a:r>
            <a:r>
              <a:rPr lang="en-US" sz="2300" dirty="0">
                <a:solidFill>
                  <a:schemeClr val="tx1"/>
                </a:solidFill>
              </a:rPr>
              <a:t> (John 3:17; 12:47-48)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i="0" dirty="0">
                <a:solidFill>
                  <a:schemeClr val="tx1"/>
                </a:solidFill>
              </a:rPr>
              <a:t>“Condemn” – </a:t>
            </a:r>
            <a:r>
              <a:rPr lang="en-US" sz="2300" dirty="0" err="1">
                <a:solidFill>
                  <a:schemeClr val="tx1"/>
                </a:solidFill>
              </a:rPr>
              <a:t>katakrinoo</a:t>
            </a:r>
            <a:r>
              <a:rPr lang="en-US" sz="2300" i="0" dirty="0">
                <a:solidFill>
                  <a:schemeClr val="tx1"/>
                </a:solidFill>
              </a:rPr>
              <a:t> – to give judgment against, to judge worthy of punishment, (Thayer) … worthy to die as punishment.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i="0" dirty="0">
                <a:solidFill>
                  <a:schemeClr val="tx1"/>
                </a:solidFill>
              </a:rPr>
              <a:t>Howbeit, this leaves out one important consideration: Jesus had not come into the world to judge and condemn (John 3:17; 8:15), but to seek and to save the lost</a:t>
            </a:r>
            <a:br>
              <a:rPr lang="en-US" sz="2300" i="0" dirty="0">
                <a:solidFill>
                  <a:schemeClr val="tx1"/>
                </a:solidFill>
              </a:rPr>
            </a:br>
            <a:r>
              <a:rPr lang="en-US" sz="2300" i="0" dirty="0">
                <a:solidFill>
                  <a:schemeClr val="tx1"/>
                </a:solidFill>
              </a:rPr>
              <a:t>(Luke 19:10).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chemeClr val="tx1"/>
                </a:solidFill>
              </a:rPr>
              <a:t>Did this mean Jesus approved of her actions?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>
                <a:solidFill>
                  <a:schemeClr val="tx1"/>
                </a:solidFill>
              </a:rPr>
              <a:t>Jesus told her to </a:t>
            </a:r>
            <a:r>
              <a:rPr lang="en-US" sz="2300" i="1" dirty="0">
                <a:solidFill>
                  <a:schemeClr val="tx1"/>
                </a:solidFill>
              </a:rPr>
              <a:t>“go and sin no more.”</a:t>
            </a:r>
            <a:br>
              <a:rPr lang="en-US" sz="2300" i="1" dirty="0">
                <a:solidFill>
                  <a:schemeClr val="tx1"/>
                </a:solidFill>
              </a:rPr>
            </a:br>
            <a:r>
              <a:rPr lang="en-US" sz="2300" i="1" dirty="0">
                <a:solidFill>
                  <a:schemeClr val="tx1"/>
                </a:solidFill>
              </a:rPr>
              <a:t>NOTE: </a:t>
            </a:r>
            <a:r>
              <a:rPr lang="en-US" sz="2300" dirty="0">
                <a:solidFill>
                  <a:schemeClr val="tx1"/>
                </a:solidFill>
              </a:rPr>
              <a:t>Jesus called what she did </a:t>
            </a:r>
            <a:r>
              <a:rPr lang="en-US" sz="2300" i="1" dirty="0">
                <a:solidFill>
                  <a:schemeClr val="tx1"/>
                </a:solidFill>
              </a:rPr>
              <a:t>“sin.”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60DBA03-182A-441C-84A1-897F66381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04" y="362440"/>
            <a:ext cx="7549693" cy="914096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 and the Woman Taken In Adultery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John 8:1-11</a:t>
            </a:r>
          </a:p>
        </p:txBody>
      </p:sp>
    </p:spTree>
    <p:extLst>
      <p:ext uri="{BB962C8B-B14F-4D97-AF65-F5344CB8AC3E}">
        <p14:creationId xmlns:p14="http://schemas.microsoft.com/office/powerpoint/2010/main" val="1079038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9A9DB94-D09A-4451-893A-109544883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757" y="1776908"/>
            <a:ext cx="7753350" cy="4784002"/>
          </a:xfrm>
        </p:spPr>
        <p:txBody>
          <a:bodyPr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NOTE: What Jesus did NOT say:</a:t>
            </a:r>
          </a:p>
          <a:p>
            <a:pPr lvl="1">
              <a:spcBef>
                <a:spcPts val="75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Your sins are forgiven.</a:t>
            </a:r>
          </a:p>
          <a:p>
            <a:pPr lvl="1">
              <a:spcBef>
                <a:spcPts val="75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You are saved.</a:t>
            </a:r>
          </a:p>
          <a:p>
            <a:pPr marR="0" lvl="0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Jesus did instruct her to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stop sinning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!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(John 5:14; 1 Corinthians 15:34; 1 John 2:1-2)</a:t>
            </a:r>
          </a:p>
          <a:p>
            <a:pPr marR="0" lvl="0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more</a:t>
            </a:r>
            <a:r>
              <a:rPr kumimoji="0" lang="en-US" sz="28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…”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(2 Corinthians 5:15;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Galatians 2:20; Ephesians 4:17; 1 Peter 4:2)</a:t>
            </a:r>
          </a:p>
          <a:p>
            <a:pPr marR="0" lvl="0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Though not condemned to death, judgment is coming! (John 12:47-48;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cf. Deuteronomy 18:19; John 8:26)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D513C2C-6951-482A-9E08-B7FDC0F2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304" y="362440"/>
            <a:ext cx="7549693" cy="914096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 and the Woman Taken In Adultery</a:t>
            </a:r>
            <a:r>
              <a:rPr lang="en-US" sz="2400" dirty="0">
                <a:solidFill>
                  <a:schemeClr val="tx1"/>
                </a:solidFill>
                <a:latin typeface="+mn-lt"/>
              </a:rPr>
              <a:t> John 8:1-11</a:t>
            </a:r>
          </a:p>
        </p:txBody>
      </p:sp>
    </p:spTree>
    <p:extLst>
      <p:ext uri="{BB962C8B-B14F-4D97-AF65-F5344CB8AC3E}">
        <p14:creationId xmlns:p14="http://schemas.microsoft.com/office/powerpoint/2010/main" val="1904258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4" y="1931414"/>
            <a:ext cx="7128364" cy="1448217"/>
          </a:xfrm>
        </p:spPr>
        <p:txBody>
          <a:bodyPr>
            <a:spAutoFit/>
          </a:bodyPr>
          <a:lstStyle/>
          <a:p>
            <a:r>
              <a:rPr lang="en-US" dirty="0"/>
              <a:t>Lesson 13:</a:t>
            </a:r>
            <a:br>
              <a:rPr lang="en-US" dirty="0"/>
            </a:br>
            <a:r>
              <a:rPr lang="en-US" dirty="0"/>
              <a:t>In Jerusalem For the Feast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504950"/>
          </a:xfrm>
        </p:spPr>
        <p:txBody>
          <a:bodyPr>
            <a:spAutoFit/>
          </a:bodyPr>
          <a:lstStyle/>
          <a:p>
            <a:r>
              <a:rPr lang="en-US" dirty="0"/>
              <a:t>December 30, 2020</a:t>
            </a:r>
          </a:p>
          <a:p>
            <a:r>
              <a:rPr lang="en-US" sz="2400" b="1" dirty="0"/>
              <a:t>Jesus Teaches At The Feast</a:t>
            </a:r>
          </a:p>
          <a:p>
            <a:r>
              <a:rPr lang="en-US" sz="2400" i="1" dirty="0"/>
              <a:t>“</a:t>
            </a:r>
            <a:r>
              <a:rPr lang="en-US" sz="2400" b="1" i="1" dirty="0"/>
              <a:t>I am the light of the world</a:t>
            </a:r>
            <a:r>
              <a:rPr lang="en-US" sz="2400" i="1" dirty="0"/>
              <a:t>”</a:t>
            </a:r>
          </a:p>
          <a:p>
            <a:r>
              <a:rPr lang="en-US" dirty="0"/>
              <a:t>John 8:12-30</a:t>
            </a:r>
          </a:p>
        </p:txBody>
      </p:sp>
    </p:spTree>
    <p:extLst>
      <p:ext uri="{BB962C8B-B14F-4D97-AF65-F5344CB8AC3E}">
        <p14:creationId xmlns:p14="http://schemas.microsoft.com/office/powerpoint/2010/main" val="881848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DF258-FBDF-4B27-9629-7EDE5A44E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65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B044-A495-4FDE-B341-D8F787F3B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94554"/>
            <a:ext cx="7931020" cy="508645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John 8:12, </a:t>
            </a:r>
            <a:r>
              <a:rPr lang="en-US" sz="2800" i="1" dirty="0">
                <a:solidFill>
                  <a:schemeClr val="tx1"/>
                </a:solidFill>
              </a:rPr>
              <a:t>“Again therefore Jesus spake unto them, saying, </a:t>
            </a:r>
            <a:r>
              <a:rPr lang="en-US" sz="2800" b="1" i="1" dirty="0">
                <a:solidFill>
                  <a:schemeClr val="tx1"/>
                </a:solidFill>
              </a:rPr>
              <a:t>I am the light of the world: </a:t>
            </a:r>
            <a:r>
              <a:rPr lang="en-US" sz="2800" i="1" dirty="0">
                <a:solidFill>
                  <a:schemeClr val="tx1"/>
                </a:solidFill>
              </a:rPr>
              <a:t>he that followeth me shall not walk in the darkness, but shall have the light of life.”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In this chapter Jesus makes a very bold claim.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He claims to be the light of the world.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The Jews continue to resent his claims and their prejudice becomes apparent.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The Jews desire to kill him because he said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br>
              <a:rPr lang="en-US" sz="2800" i="1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“I AM.”</a:t>
            </a:r>
          </a:p>
        </p:txBody>
      </p:sp>
    </p:spTree>
    <p:extLst>
      <p:ext uri="{BB962C8B-B14F-4D97-AF65-F5344CB8AC3E}">
        <p14:creationId xmlns:p14="http://schemas.microsoft.com/office/powerpoint/2010/main" val="125357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4701-1E3D-4108-BE81-0DD2D1DEC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84674"/>
            <a:ext cx="7200900" cy="463543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Jesus makes seven bold claims (“I AM”) in the gospel of John. Jesus said “I AM” 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bread of life. John 6:35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light of the world. John 8:12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door. John 10:7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good shepherd. John 10:11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resurrection. John 11:25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way, the truth, and the life. John 14:6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 dirty="0">
                <a:solidFill>
                  <a:schemeClr val="tx1"/>
                </a:solidFill>
              </a:rPr>
              <a:t>The true vine. John 15:1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FA9F10E-05B6-415B-8499-26CE3351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65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260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4701-1E3D-4108-BE81-0DD2D1DEC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699" y="1484674"/>
            <a:ext cx="7820025" cy="486729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8:12 –</a:t>
            </a:r>
            <a:r>
              <a:rPr lang="en-US" sz="2400" dirty="0">
                <a:solidFill>
                  <a:schemeClr val="tx1"/>
                </a:solidFill>
              </a:rPr>
              <a:t> Truth is represented in the Bible as being </a:t>
            </a:r>
            <a:r>
              <a:rPr lang="en-US" sz="2400" i="1" dirty="0">
                <a:solidFill>
                  <a:schemeClr val="tx1"/>
                </a:solidFill>
              </a:rPr>
              <a:t>“light” </a:t>
            </a:r>
            <a:r>
              <a:rPr lang="en-US" sz="2400" dirty="0">
                <a:solidFill>
                  <a:schemeClr val="tx1"/>
                </a:solidFill>
              </a:rPr>
              <a:t>because it </a:t>
            </a:r>
            <a:r>
              <a:rPr lang="en-US" sz="2400" b="1" dirty="0">
                <a:solidFill>
                  <a:schemeClr val="tx1"/>
                </a:solidFill>
              </a:rPr>
              <a:t>proclaims knowledge </a:t>
            </a:r>
            <a:r>
              <a:rPr lang="en-US" sz="2400" dirty="0">
                <a:solidFill>
                  <a:schemeClr val="tx1"/>
                </a:solidFill>
              </a:rPr>
              <a:t>to the ignorant and </a:t>
            </a:r>
            <a:r>
              <a:rPr lang="en-US" sz="2400" b="1" dirty="0">
                <a:solidFill>
                  <a:schemeClr val="tx1"/>
                </a:solidFill>
              </a:rPr>
              <a:t>exposes evil </a:t>
            </a:r>
            <a:r>
              <a:rPr lang="en-US" sz="2400" dirty="0">
                <a:solidFill>
                  <a:schemeClr val="tx1"/>
                </a:solidFill>
              </a:rPr>
              <a:t>which is represented as </a:t>
            </a:r>
            <a:r>
              <a:rPr lang="en-US" sz="2400" i="1" dirty="0">
                <a:solidFill>
                  <a:schemeClr val="tx1"/>
                </a:solidFill>
              </a:rPr>
              <a:t>“darkness.”</a:t>
            </a:r>
            <a:br>
              <a:rPr lang="en-US" sz="2400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(cf. John 3:19-21)</a:t>
            </a:r>
          </a:p>
          <a:p>
            <a:r>
              <a:rPr lang="en-US" sz="2400" dirty="0">
                <a:solidFill>
                  <a:schemeClr val="tx1"/>
                </a:solidFill>
              </a:rPr>
              <a:t>Note the emphasis in John’s writing on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truth</a:t>
            </a:r>
            <a:r>
              <a:rPr lang="en-US" sz="2400" i="1" dirty="0">
                <a:solidFill>
                  <a:schemeClr val="tx1"/>
                </a:solidFill>
              </a:rPr>
              <a:t>,” “</a:t>
            </a:r>
            <a:r>
              <a:rPr lang="en-US" sz="2400" b="1" i="1" dirty="0">
                <a:solidFill>
                  <a:schemeClr val="tx1"/>
                </a:solidFill>
              </a:rPr>
              <a:t>light</a:t>
            </a:r>
            <a:r>
              <a:rPr lang="en-US" sz="2400" i="1" dirty="0">
                <a:solidFill>
                  <a:schemeClr val="tx1"/>
                </a:solidFill>
              </a:rPr>
              <a:t>,” </a:t>
            </a:r>
            <a:r>
              <a:rPr lang="en-US" sz="2400" dirty="0">
                <a:solidFill>
                  <a:schemeClr val="tx1"/>
                </a:solidFill>
              </a:rPr>
              <a:t>and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darkness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  <a:endParaRPr lang="en-US" sz="2400" dirty="0">
              <a:solidFill>
                <a:schemeClr val="tx1"/>
              </a:solidFill>
            </a:endParaRPr>
          </a:p>
          <a:p>
            <a:pPr marL="257175" marR="0" lvl="0" indent="-257175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The gospel. (John 1:1-4; 3:19-20; 12:35-36)</a:t>
            </a:r>
          </a:p>
          <a:p>
            <a:pPr marL="257175" marR="0" lvl="0" indent="-257175" algn="l" defTabSz="685800" rtl="0" eaLnBrk="1" fontAlgn="auto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schemeClr val="tx1"/>
                </a:solidFill>
                <a:latin typeface="Arial"/>
              </a:rPr>
              <a:t>E</a:t>
            </a:r>
            <a:r>
              <a:rPr lang="en-US" sz="2800" dirty="0">
                <a:solidFill>
                  <a:schemeClr val="tx1"/>
                </a:solidFill>
              </a:rPr>
              <a:t>specially in the epistles of:</a:t>
            </a:r>
          </a:p>
          <a:p>
            <a:pPr lvl="1">
              <a:spcBef>
                <a:spcPts val="750"/>
              </a:spcBef>
              <a:defRPr/>
            </a:pPr>
            <a:r>
              <a:rPr lang="en-US" sz="2800" i="0" dirty="0">
                <a:solidFill>
                  <a:schemeClr val="tx1"/>
                </a:solidFill>
              </a:rPr>
              <a:t>1 John 1:5-9; 2:4,8-11; 3:18-19; 4:6; 5:7;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2 John 1,3,4;</a:t>
            </a:r>
          </a:p>
          <a:p>
            <a:pPr lvl="1"/>
            <a:r>
              <a:rPr lang="en-US" sz="2800" i="0" dirty="0">
                <a:solidFill>
                  <a:schemeClr val="tx1"/>
                </a:solidFill>
              </a:rPr>
              <a:t>3 John 1,3,4,8,12.</a:t>
            </a:r>
            <a:endParaRPr lang="en-US" sz="2000" i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BD5E58-2411-4F1A-94BA-E10AD1649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65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327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6B044-A495-4FDE-B341-D8F787F3B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429" y="1745381"/>
            <a:ext cx="8124825" cy="4700710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John 8:12, </a:t>
            </a:r>
            <a:r>
              <a:rPr lang="en-US" sz="2400" i="1" dirty="0">
                <a:solidFill>
                  <a:schemeClr val="tx1"/>
                </a:solidFill>
              </a:rPr>
              <a:t>“Again therefore Jesus spake unto them, saying, </a:t>
            </a:r>
            <a:r>
              <a:rPr lang="en-US" sz="2400" b="1" i="1" dirty="0">
                <a:solidFill>
                  <a:schemeClr val="tx1"/>
                </a:solidFill>
              </a:rPr>
              <a:t>I am the light of the world: </a:t>
            </a:r>
            <a:r>
              <a:rPr lang="en-US" sz="2400" i="1" dirty="0">
                <a:solidFill>
                  <a:schemeClr val="tx1"/>
                </a:solidFill>
              </a:rPr>
              <a:t>he that followeth me shall not walk in the darkness, but shall have the light of life.”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The use of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light</a:t>
            </a:r>
            <a:r>
              <a:rPr lang="en-US" sz="2800" i="1" dirty="0">
                <a:solidFill>
                  <a:schemeClr val="tx1"/>
                </a:solidFill>
              </a:rPr>
              <a:t>” </a:t>
            </a:r>
            <a:r>
              <a:rPr lang="en-US" sz="2800" dirty="0">
                <a:solidFill>
                  <a:schemeClr val="tx1"/>
                </a:solidFill>
              </a:rPr>
              <a:t>in:</a:t>
            </a:r>
          </a:p>
          <a:p>
            <a:r>
              <a:rPr lang="en-US" sz="2400" dirty="0">
                <a:solidFill>
                  <a:schemeClr val="tx1"/>
                </a:solidFill>
              </a:rPr>
              <a:t>Prophecy: (Isaiah 9:2; Matthew 4:16; Luke 1:78-79); 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Psalms 119:105, </a:t>
            </a:r>
            <a:r>
              <a:rPr lang="en-US" sz="2400" i="1" dirty="0">
                <a:solidFill>
                  <a:schemeClr val="tx1"/>
                </a:solidFill>
              </a:rPr>
              <a:t>“Thy word is a lamp unto my feet, and light unto my path.”</a:t>
            </a:r>
            <a:br>
              <a:rPr lang="en-US" sz="2400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Psalms 119:130, </a:t>
            </a:r>
            <a:r>
              <a:rPr lang="en-US" sz="2400" i="1" dirty="0">
                <a:solidFill>
                  <a:schemeClr val="tx1"/>
                </a:solidFill>
              </a:rPr>
              <a:t>“The opening of thy words giveth light; it giveth understanding unto the simple.”</a:t>
            </a:r>
            <a:br>
              <a:rPr lang="en-US" sz="2400" i="1" dirty="0">
                <a:solidFill>
                  <a:schemeClr val="tx1"/>
                </a:solidFill>
              </a:rPr>
            </a:b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epistles: (2 Corinthians 4:1-6; 2 Peter 1:19)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F3679E-D1B9-4865-B222-59F1155C2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65" y="324466"/>
            <a:ext cx="7200900" cy="91409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“I Am the light of the world”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  <a:latin typeface="+mn-lt"/>
              </a:rPr>
              <a:t>John 8:12-30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12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1007</Words>
  <Application>Microsoft Office PowerPoint</Application>
  <PresentationFormat>On-screen Show (4:3)</PresentationFormat>
  <Paragraphs>88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Franklin Gothic Book</vt:lpstr>
      <vt:lpstr>Impact</vt:lpstr>
      <vt:lpstr>TimesNewRomanPSMT</vt:lpstr>
      <vt:lpstr>Wingdings</vt:lpstr>
      <vt:lpstr>Crop</vt:lpstr>
      <vt:lpstr>Lesson 13: In Jerusalem For the Feast</vt:lpstr>
      <vt:lpstr>Jesus and the Woman Taken In Adultery John 8:1-11</vt:lpstr>
      <vt:lpstr>Jesus and the Woman Taken In Adultery John 8:1-11</vt:lpstr>
      <vt:lpstr>Jesus and the Woman Taken In Adultery John 8:1-11</vt:lpstr>
      <vt:lpstr>Lesson 13: In Jerusalem For the Feast</vt:lpstr>
      <vt:lpstr>“I Am the light of the world” John 8:12-30</vt:lpstr>
      <vt:lpstr>“I Am the light of the world” John 8:12-30</vt:lpstr>
      <vt:lpstr>“I Am the light of the world” John 8:12-30</vt:lpstr>
      <vt:lpstr>“I Am the light of the world” John 8:12-30</vt:lpstr>
      <vt:lpstr>“I Am the light of the world” John 8:12-30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13: In Jerusalem For the Feast</dc:title>
  <dc:creator>mgalloway2715@gmail.com</dc:creator>
  <cp:lastModifiedBy>Richard Lidh</cp:lastModifiedBy>
  <cp:revision>35</cp:revision>
  <cp:lastPrinted>2020-12-31T16:45:49Z</cp:lastPrinted>
  <dcterms:created xsi:type="dcterms:W3CDTF">2020-12-23T21:49:00Z</dcterms:created>
  <dcterms:modified xsi:type="dcterms:W3CDTF">2020-12-31T16:45:53Z</dcterms:modified>
</cp:coreProperties>
</file>